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Nuni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Nunito-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Nunito-bold.fntdata"/><Relationship Id="rId6" Type="http://schemas.openxmlformats.org/officeDocument/2006/relationships/slide" Target="slides/slide2.xml"/><Relationship Id="rId18" Type="http://schemas.openxmlformats.org/officeDocument/2006/relationships/font" Target="fonts/Nunito-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0" name="Shape 1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Shape 1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7" name="Shape 1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 name="Shape 1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Shape 10"/>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4" name="Shape 14"/>
          <p:cNvGrpSpPr/>
          <p:nvPr/>
        </p:nvGrpSpPr>
        <p:grpSpPr>
          <a:xfrm>
            <a:off x="255200" y="592"/>
            <a:ext cx="2250363" cy="1044300"/>
            <a:chOff x="255200" y="592"/>
            <a:chExt cx="2250363" cy="1044300"/>
          </a:xfrm>
        </p:grpSpPr>
        <p:sp>
          <p:nvSpPr>
            <p:cNvPr id="15" name="Shape 15"/>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 name="Shape 16"/>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 name="Shape 17"/>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8" name="Shape 18"/>
          <p:cNvGrpSpPr/>
          <p:nvPr/>
        </p:nvGrpSpPr>
        <p:grpSpPr>
          <a:xfrm>
            <a:off x="905395" y="592"/>
            <a:ext cx="2250363" cy="1044300"/>
            <a:chOff x="905395" y="592"/>
            <a:chExt cx="2250363" cy="1044300"/>
          </a:xfrm>
        </p:grpSpPr>
        <p:sp>
          <p:nvSpPr>
            <p:cNvPr id="19" name="Shape 19"/>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2" name="Shape 22"/>
          <p:cNvGrpSpPr/>
          <p:nvPr/>
        </p:nvGrpSpPr>
        <p:grpSpPr>
          <a:xfrm>
            <a:off x="7057468" y="5088"/>
            <a:ext cx="1851282" cy="752108"/>
            <a:chOff x="6917201" y="0"/>
            <a:chExt cx="2227777" cy="863400"/>
          </a:xfrm>
        </p:grpSpPr>
        <p:sp>
          <p:nvSpPr>
            <p:cNvPr id="23" name="Shape 2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6" name="Shape 26"/>
          <p:cNvGrpSpPr/>
          <p:nvPr/>
        </p:nvGrpSpPr>
        <p:grpSpPr>
          <a:xfrm>
            <a:off x="6553032" y="4217852"/>
            <a:ext cx="2389068" cy="925737"/>
            <a:chOff x="6917201" y="0"/>
            <a:chExt cx="2227777" cy="863400"/>
          </a:xfrm>
        </p:grpSpPr>
        <p:sp>
          <p:nvSpPr>
            <p:cNvPr id="27" name="Shape 27"/>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30" name="Shape 30"/>
          <p:cNvGrpSpPr/>
          <p:nvPr/>
        </p:nvGrpSpPr>
        <p:grpSpPr>
          <a:xfrm>
            <a:off x="199149" y="4055652"/>
            <a:ext cx="2795414" cy="1083308"/>
            <a:chOff x="6917201" y="0"/>
            <a:chExt cx="2227777" cy="863400"/>
          </a:xfrm>
        </p:grpSpPr>
        <p:sp>
          <p:nvSpPr>
            <p:cNvPr id="31" name="Shape 31"/>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4" name="Shape 34"/>
          <p:cNvSpPr txBox="1"/>
          <p:nvPr>
            <p:ph type="ctrTitle"/>
          </p:nvPr>
        </p:nvSpPr>
        <p:spPr>
          <a:xfrm>
            <a:off x="1858703" y="1822833"/>
            <a:ext cx="5361300" cy="1448100"/>
          </a:xfrm>
          <a:prstGeom prst="rect">
            <a:avLst/>
          </a:prstGeom>
        </p:spPr>
        <p:txBody>
          <a:bodyPr anchorCtr="0" anchor="ctr"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Shape 35"/>
          <p:cNvSpPr txBox="1"/>
          <p:nvPr>
            <p:ph idx="1" type="subTitle"/>
          </p:nvPr>
        </p:nvSpPr>
        <p:spPr>
          <a:xfrm>
            <a:off x="1858700" y="3413158"/>
            <a:ext cx="5361300" cy="52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Shape 3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Shape 110"/>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1" name="Shape 111"/>
          <p:cNvGrpSpPr/>
          <p:nvPr/>
        </p:nvGrpSpPr>
        <p:grpSpPr>
          <a:xfrm>
            <a:off x="5959222" y="4119576"/>
            <a:ext cx="2520952" cy="1024165"/>
            <a:chOff x="6917201" y="0"/>
            <a:chExt cx="2227777" cy="863400"/>
          </a:xfrm>
        </p:grpSpPr>
        <p:sp>
          <p:nvSpPr>
            <p:cNvPr id="112" name="Shape 112"/>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 name="Shape 11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5" name="Shape 115"/>
          <p:cNvGrpSpPr/>
          <p:nvPr/>
        </p:nvGrpSpPr>
        <p:grpSpPr>
          <a:xfrm>
            <a:off x="199149" y="2"/>
            <a:ext cx="2795414" cy="1083308"/>
            <a:chOff x="6917201" y="0"/>
            <a:chExt cx="2227777" cy="863400"/>
          </a:xfrm>
        </p:grpSpPr>
        <p:sp>
          <p:nvSpPr>
            <p:cNvPr id="116" name="Shape 116"/>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8" name="Shape 118"/>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9" name="Shape 119"/>
          <p:cNvSpPr txBox="1"/>
          <p:nvPr>
            <p:ph type="title"/>
          </p:nvPr>
        </p:nvSpPr>
        <p:spPr>
          <a:xfrm>
            <a:off x="1385850" y="1383850"/>
            <a:ext cx="6372300" cy="13797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p:txBody>
      </p:sp>
      <p:sp>
        <p:nvSpPr>
          <p:cNvPr id="120" name="Shape 120"/>
          <p:cNvSpPr txBox="1"/>
          <p:nvPr>
            <p:ph idx="1" type="body"/>
          </p:nvPr>
        </p:nvSpPr>
        <p:spPr>
          <a:xfrm>
            <a:off x="1385850" y="2863850"/>
            <a:ext cx="6372300" cy="641100"/>
          </a:xfrm>
          <a:prstGeom prst="rect">
            <a:avLst/>
          </a:prstGeom>
        </p:spPr>
        <p:txBody>
          <a:bodyPr anchorCtr="0" anchor="t" bIns="91425" lIns="91425" spcFirstLastPara="1" rIns="91425" wrap="square" tIns="91425"/>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Shape 12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Shape 12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Shape 38"/>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9" name="Shape 39"/>
          <p:cNvGrpSpPr/>
          <p:nvPr/>
        </p:nvGrpSpPr>
        <p:grpSpPr>
          <a:xfrm>
            <a:off x="5594191" y="3961115"/>
            <a:ext cx="2910145" cy="1182340"/>
            <a:chOff x="6917201" y="0"/>
            <a:chExt cx="2227777" cy="863400"/>
          </a:xfrm>
        </p:grpSpPr>
        <p:sp>
          <p:nvSpPr>
            <p:cNvPr id="40" name="Shape 40"/>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 name="Shape 4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 name="Shape 42"/>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3" name="Shape 43"/>
          <p:cNvGrpSpPr/>
          <p:nvPr/>
        </p:nvGrpSpPr>
        <p:grpSpPr>
          <a:xfrm>
            <a:off x="199149" y="2"/>
            <a:ext cx="2795414" cy="1083308"/>
            <a:chOff x="6917201" y="0"/>
            <a:chExt cx="2227777" cy="863400"/>
          </a:xfrm>
        </p:grpSpPr>
        <p:sp>
          <p:nvSpPr>
            <p:cNvPr id="44" name="Shape 44"/>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 name="Shape 45"/>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7" name="Shape 47"/>
          <p:cNvSpPr txBox="1"/>
          <p:nvPr>
            <p:ph type="title"/>
          </p:nvPr>
        </p:nvSpPr>
        <p:spPr>
          <a:xfrm>
            <a:off x="1888684" y="1746100"/>
            <a:ext cx="5377500" cy="1646100"/>
          </a:xfrm>
          <a:prstGeom prst="rect">
            <a:avLst/>
          </a:prstGeom>
        </p:spPr>
        <p:txBody>
          <a:bodyPr anchorCtr="0" anchor="ctr" bIns="91425" lIns="91425" spcFirstLastPara="1" rIns="91425" wrap="square" tIns="91425"/>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Shape 4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Shape 50"/>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 name="Shape 52"/>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Shape 54"/>
          <p:cNvSpPr txBox="1"/>
          <p:nvPr>
            <p:ph idx="1" type="body"/>
          </p:nvPr>
        </p:nvSpPr>
        <p:spPr>
          <a:xfrm>
            <a:off x="819150" y="1990725"/>
            <a:ext cx="75057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Shape 5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Shape 5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0" name="Shape 60"/>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Shape 61"/>
          <p:cNvSpPr txBox="1"/>
          <p:nvPr>
            <p:ph idx="1" type="body"/>
          </p:nvPr>
        </p:nvSpPr>
        <p:spPr>
          <a:xfrm>
            <a:off x="819150" y="1990725"/>
            <a:ext cx="36861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Shape 62"/>
          <p:cNvSpPr txBox="1"/>
          <p:nvPr>
            <p:ph idx="2" type="body"/>
          </p:nvPr>
        </p:nvSpPr>
        <p:spPr>
          <a:xfrm>
            <a:off x="4638675" y="1990725"/>
            <a:ext cx="3686100" cy="2448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Shape 6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Shape 6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 name="Shape 6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8" name="Shape 68"/>
          <p:cNvSpPr txBox="1"/>
          <p:nvPr>
            <p:ph type="title"/>
          </p:nvPr>
        </p:nvSpPr>
        <p:spPr>
          <a:xfrm>
            <a:off x="819150" y="845600"/>
            <a:ext cx="7505700" cy="9546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Shape 6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Shape 71"/>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txBox="1"/>
          <p:nvPr>
            <p:ph type="title"/>
          </p:nvPr>
        </p:nvSpPr>
        <p:spPr>
          <a:xfrm>
            <a:off x="819150" y="845600"/>
            <a:ext cx="3709200" cy="13830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Shape 75"/>
          <p:cNvSpPr txBox="1"/>
          <p:nvPr>
            <p:ph idx="1" type="body"/>
          </p:nvPr>
        </p:nvSpPr>
        <p:spPr>
          <a:xfrm>
            <a:off x="830700" y="2319050"/>
            <a:ext cx="3709200" cy="2119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Shape 7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Shape 7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80" name="Shape 80"/>
          <p:cNvGrpSpPr/>
          <p:nvPr/>
        </p:nvGrpSpPr>
        <p:grpSpPr>
          <a:xfrm>
            <a:off x="255991" y="-118"/>
            <a:ext cx="2251347" cy="1043408"/>
            <a:chOff x="3961956" y="4383950"/>
            <a:chExt cx="1160548" cy="548700"/>
          </a:xfrm>
        </p:grpSpPr>
        <p:sp>
          <p:nvSpPr>
            <p:cNvPr id="81" name="Shape 81"/>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4" name="Shape 8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85" name="Shape 85"/>
          <p:cNvGrpSpPr/>
          <p:nvPr/>
        </p:nvGrpSpPr>
        <p:grpSpPr>
          <a:xfrm>
            <a:off x="34934" y="4522125"/>
            <a:ext cx="1593306" cy="617072"/>
            <a:chOff x="6917201" y="0"/>
            <a:chExt cx="2227777" cy="863400"/>
          </a:xfrm>
        </p:grpSpPr>
        <p:sp>
          <p:nvSpPr>
            <p:cNvPr id="86" name="Shape 86"/>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 name="Shape 8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9" name="Shape 89"/>
          <p:cNvGrpSpPr/>
          <p:nvPr/>
        </p:nvGrpSpPr>
        <p:grpSpPr>
          <a:xfrm>
            <a:off x="5886353" y="1243"/>
            <a:ext cx="3257455" cy="1261514"/>
            <a:chOff x="6917201" y="0"/>
            <a:chExt cx="2227777" cy="863400"/>
          </a:xfrm>
        </p:grpSpPr>
        <p:sp>
          <p:nvSpPr>
            <p:cNvPr id="90" name="Shape 90"/>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1" name="Shape 91"/>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3" name="Shape 93"/>
          <p:cNvSpPr txBox="1"/>
          <p:nvPr>
            <p:ph type="title"/>
          </p:nvPr>
        </p:nvSpPr>
        <p:spPr>
          <a:xfrm>
            <a:off x="1393929" y="1301146"/>
            <a:ext cx="6366900" cy="2539200"/>
          </a:xfrm>
          <a:prstGeom prst="rect">
            <a:avLst/>
          </a:prstGeom>
        </p:spPr>
        <p:txBody>
          <a:bodyPr anchorCtr="0" anchor="ctr" bIns="91425" lIns="91425" spcFirstLastPara="1" rIns="91425" wrap="square" tIns="91425"/>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Shape 9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Shape 9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 name="Shape 97"/>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 name="Shape 99"/>
          <p:cNvSpPr txBox="1"/>
          <p:nvPr>
            <p:ph type="title"/>
          </p:nvPr>
        </p:nvSpPr>
        <p:spPr>
          <a:xfrm>
            <a:off x="819150" y="845600"/>
            <a:ext cx="6424200" cy="705000"/>
          </a:xfrm>
          <a:prstGeom prst="rect">
            <a:avLst/>
          </a:prstGeom>
        </p:spPr>
        <p:txBody>
          <a:bodyPr anchorCtr="0" anchor="t"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Shape 100"/>
          <p:cNvSpPr txBox="1"/>
          <p:nvPr>
            <p:ph idx="1" type="subTitle"/>
          </p:nvPr>
        </p:nvSpPr>
        <p:spPr>
          <a:xfrm>
            <a:off x="819150" y="1550700"/>
            <a:ext cx="5859900" cy="3936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Shape 101"/>
          <p:cNvSpPr txBox="1"/>
          <p:nvPr>
            <p:ph idx="2" type="body"/>
          </p:nvPr>
        </p:nvSpPr>
        <p:spPr>
          <a:xfrm>
            <a:off x="819150" y="2467050"/>
            <a:ext cx="5859900" cy="209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Shape 10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Shape 104"/>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 name="Shape 105"/>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 name="Shape 10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 name="Shape 107"/>
          <p:cNvSpPr txBox="1"/>
          <p:nvPr>
            <p:ph idx="1" type="body"/>
          </p:nvPr>
        </p:nvSpPr>
        <p:spPr>
          <a:xfrm>
            <a:off x="328025" y="4163500"/>
            <a:ext cx="7415100" cy="605100"/>
          </a:xfrm>
          <a:prstGeom prst="rect">
            <a:avLst/>
          </a:prstGeom>
        </p:spPr>
        <p:txBody>
          <a:bodyPr anchorCtr="0" anchor="b"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8" name="Shape 10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Shape 7"/>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Shape 8"/>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Shape 128"/>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algn="l">
              <a:spcBef>
                <a:spcPts val="0"/>
              </a:spcBef>
              <a:spcAft>
                <a:spcPts val="0"/>
              </a:spcAft>
              <a:buNone/>
            </a:pPr>
            <a:r>
              <a:t/>
            </a:r>
            <a:endParaRPr/>
          </a:p>
          <a:p>
            <a:pPr indent="0" lvl="0" marL="0">
              <a:spcBef>
                <a:spcPts val="0"/>
              </a:spcBef>
              <a:spcAft>
                <a:spcPts val="0"/>
              </a:spcAft>
              <a:buNone/>
            </a:pPr>
            <a:r>
              <a:t/>
            </a:r>
            <a:endParaRPr/>
          </a:p>
        </p:txBody>
      </p:sp>
      <p:sp>
        <p:nvSpPr>
          <p:cNvPr id="129" name="Shape 129"/>
          <p:cNvSpPr txBox="1"/>
          <p:nvPr/>
        </p:nvSpPr>
        <p:spPr>
          <a:xfrm>
            <a:off x="-64575" y="485100"/>
            <a:ext cx="7142100" cy="1448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5200"/>
          </a:p>
          <a:p>
            <a:pPr indent="0" lvl="0" marL="0" rtl="0" algn="ctr">
              <a:spcBef>
                <a:spcPts val="0"/>
              </a:spcBef>
              <a:spcAft>
                <a:spcPts val="0"/>
              </a:spcAft>
              <a:buNone/>
            </a:pPr>
            <a:r>
              <a:rPr b="1" lang="en" sz="5200" u="sng"/>
              <a:t>Image Enhancement </a:t>
            </a:r>
            <a:endParaRPr b="1" sz="5200" u="sng"/>
          </a:p>
          <a:p>
            <a:pPr indent="0" lvl="0" marL="0" rtl="0" algn="ctr">
              <a:spcBef>
                <a:spcPts val="0"/>
              </a:spcBef>
              <a:spcAft>
                <a:spcPts val="0"/>
              </a:spcAft>
              <a:buNone/>
            </a:pPr>
            <a:r>
              <a:t/>
            </a:r>
            <a:endParaRPr sz="2800">
              <a:solidFill>
                <a:srgbClr val="595959"/>
              </a:solidFill>
            </a:endParaRPr>
          </a:p>
        </p:txBody>
      </p:sp>
      <p:sp>
        <p:nvSpPr>
          <p:cNvPr id="130" name="Shape 130"/>
          <p:cNvSpPr txBox="1"/>
          <p:nvPr/>
        </p:nvSpPr>
        <p:spPr>
          <a:xfrm>
            <a:off x="5937350" y="3543950"/>
            <a:ext cx="3000000" cy="139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t>Arpit Pati</a:t>
            </a:r>
            <a:endParaRPr b="1"/>
          </a:p>
          <a:p>
            <a:pPr indent="0" lvl="0" marL="0" rtl="0" algn="ctr">
              <a:spcBef>
                <a:spcPts val="0"/>
              </a:spcBef>
              <a:spcAft>
                <a:spcPts val="0"/>
              </a:spcAft>
              <a:buNone/>
            </a:pPr>
            <a:r>
              <a:rPr b="1" lang="en"/>
              <a:t>Satyam Sovan Mishra</a:t>
            </a:r>
            <a:endParaRPr b="1"/>
          </a:p>
          <a:p>
            <a:pPr indent="0" lvl="0" marL="0" rtl="0" algn="ctr">
              <a:spcBef>
                <a:spcPts val="0"/>
              </a:spcBef>
              <a:spcAft>
                <a:spcPts val="0"/>
              </a:spcAft>
              <a:buNone/>
            </a:pPr>
            <a:r>
              <a:rPr b="1" lang="en"/>
              <a:t>Subrat Kumar Patra</a:t>
            </a:r>
            <a:endParaRPr b="1"/>
          </a:p>
          <a:p>
            <a:pPr indent="0" lvl="0" marL="0" rtl="0" algn="ctr">
              <a:spcBef>
                <a:spcPts val="0"/>
              </a:spcBef>
              <a:spcAft>
                <a:spcPts val="0"/>
              </a:spcAft>
              <a:buNone/>
            </a:pPr>
            <a:r>
              <a:rPr b="1" lang="en"/>
              <a:t>Kashif Nehal</a:t>
            </a:r>
            <a:endParaRPr b="1"/>
          </a:p>
          <a:p>
            <a:pPr indent="0" lvl="0" marL="0" rtl="0" algn="ctr">
              <a:spcBef>
                <a:spcPts val="0"/>
              </a:spcBef>
              <a:spcAft>
                <a:spcPts val="0"/>
              </a:spcAft>
              <a:buNone/>
            </a:pPr>
            <a:r>
              <a:rPr b="1" lang="en"/>
              <a:t>Naman Agarwal</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pic>
        <p:nvPicPr>
          <p:cNvPr id="186" name="Shape 186"/>
          <p:cNvPicPr preferRelativeResize="0"/>
          <p:nvPr/>
        </p:nvPicPr>
        <p:blipFill>
          <a:blip r:embed="rId3">
            <a:alphaModFix/>
          </a:blip>
          <a:stretch>
            <a:fillRect/>
          </a:stretch>
        </p:blipFill>
        <p:spPr>
          <a:xfrm>
            <a:off x="338375" y="286700"/>
            <a:ext cx="5486400" cy="1609725"/>
          </a:xfrm>
          <a:prstGeom prst="rect">
            <a:avLst/>
          </a:prstGeom>
          <a:noFill/>
          <a:ln>
            <a:noFill/>
          </a:ln>
        </p:spPr>
      </p:pic>
      <p:pic>
        <p:nvPicPr>
          <p:cNvPr id="187" name="Shape 187"/>
          <p:cNvPicPr preferRelativeResize="0"/>
          <p:nvPr/>
        </p:nvPicPr>
        <p:blipFill>
          <a:blip r:embed="rId4">
            <a:alphaModFix/>
          </a:blip>
          <a:stretch>
            <a:fillRect/>
          </a:stretch>
        </p:blipFill>
        <p:spPr>
          <a:xfrm>
            <a:off x="338375" y="2435875"/>
            <a:ext cx="7611625" cy="2327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Shape 19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Exposure Correction</a:t>
            </a:r>
            <a:endParaRPr/>
          </a:p>
        </p:txBody>
      </p:sp>
      <p:sp>
        <p:nvSpPr>
          <p:cNvPr id="193" name="Shape 19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a:t>We also have to lookup for the exposure of the image too for enhancement thus we also need to </a:t>
            </a:r>
            <a:r>
              <a:rPr lang="en"/>
              <a:t>focus</a:t>
            </a:r>
            <a:r>
              <a:rPr lang="en"/>
              <a:t> on brightness , contrast . So here we have used fucntions from PIL library which takes only image as parameter.</a:t>
            </a:r>
            <a:endParaRPr/>
          </a:p>
        </p:txBody>
      </p:sp>
      <p:pic>
        <p:nvPicPr>
          <p:cNvPr id="194" name="Shape 194"/>
          <p:cNvPicPr preferRelativeResize="0"/>
          <p:nvPr/>
        </p:nvPicPr>
        <p:blipFill>
          <a:blip r:embed="rId3">
            <a:alphaModFix/>
          </a:blip>
          <a:stretch>
            <a:fillRect/>
          </a:stretch>
        </p:blipFill>
        <p:spPr>
          <a:xfrm>
            <a:off x="870788" y="2707325"/>
            <a:ext cx="5229225" cy="1981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pic>
        <p:nvPicPr>
          <p:cNvPr id="199" name="Shape 199"/>
          <p:cNvPicPr preferRelativeResize="0"/>
          <p:nvPr/>
        </p:nvPicPr>
        <p:blipFill>
          <a:blip r:embed="rId3">
            <a:alphaModFix/>
          </a:blip>
          <a:stretch>
            <a:fillRect/>
          </a:stretch>
        </p:blipFill>
        <p:spPr>
          <a:xfrm>
            <a:off x="152400" y="152400"/>
            <a:ext cx="8839203" cy="445969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Shape 204"/>
          <p:cNvSpPr txBox="1"/>
          <p:nvPr/>
        </p:nvSpPr>
        <p:spPr>
          <a:xfrm>
            <a:off x="1188225" y="2034450"/>
            <a:ext cx="6426600" cy="1074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t>That’s all for today’s </a:t>
            </a:r>
            <a:r>
              <a:rPr b="1" lang="en" sz="1800"/>
              <a:t>presentation</a:t>
            </a:r>
            <a:r>
              <a:rPr b="1" lang="en" sz="1800"/>
              <a:t> and hope you liked it !</a:t>
            </a:r>
            <a:endParaRPr b="1"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Shape 13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Introduction on Image Processing !</a:t>
            </a:r>
            <a:endParaRPr/>
          </a:p>
        </p:txBody>
      </p:sp>
      <p:sp>
        <p:nvSpPr>
          <p:cNvPr id="136" name="Shape 136"/>
          <p:cNvSpPr txBox="1"/>
          <p:nvPr>
            <p:ph idx="1" type="body"/>
          </p:nvPr>
        </p:nvSpPr>
        <p:spPr>
          <a:xfrm>
            <a:off x="819150" y="1800200"/>
            <a:ext cx="7505700" cy="2448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Very often we use cameras but have you ever </a:t>
            </a:r>
            <a:r>
              <a:rPr lang="en"/>
              <a:t>wondered</a:t>
            </a:r>
            <a:r>
              <a:rPr lang="en"/>
              <a:t> how to cameras </a:t>
            </a:r>
            <a:r>
              <a:rPr lang="en"/>
              <a:t>produce</a:t>
            </a:r>
            <a:r>
              <a:rPr lang="en"/>
              <a:t> images ! Well then </a:t>
            </a:r>
            <a:r>
              <a:rPr lang="en" sz="1150">
                <a:solidFill>
                  <a:srgbClr val="000000"/>
                </a:solidFill>
                <a:highlight>
                  <a:srgbClr val="FFFFFF"/>
                </a:highlight>
                <a:latin typeface="Verdana"/>
                <a:ea typeface="Verdana"/>
                <a:cs typeface="Verdana"/>
                <a:sym typeface="Verdana"/>
              </a:rPr>
              <a:t>digital image processing or simply image processing ,deals with manipulation of digital images through a digital computer. It is a subfield of signals and systems but focus particularly on images.Our project is on Image </a:t>
            </a:r>
            <a:r>
              <a:rPr lang="en" sz="1150">
                <a:solidFill>
                  <a:srgbClr val="000000"/>
                </a:solidFill>
                <a:highlight>
                  <a:srgbClr val="FFFFFF"/>
                </a:highlight>
                <a:latin typeface="Verdana"/>
                <a:ea typeface="Verdana"/>
                <a:cs typeface="Verdana"/>
                <a:sym typeface="Verdana"/>
              </a:rPr>
              <a:t>Enhancement</a:t>
            </a:r>
            <a:r>
              <a:rPr lang="en" sz="1150">
                <a:solidFill>
                  <a:srgbClr val="000000"/>
                </a:solidFill>
                <a:highlight>
                  <a:srgbClr val="FFFFFF"/>
                </a:highlight>
                <a:latin typeface="Verdana"/>
                <a:ea typeface="Verdana"/>
                <a:cs typeface="Verdana"/>
                <a:sym typeface="Verdana"/>
              </a:rPr>
              <a:t> which deals with Image Processing.</a:t>
            </a:r>
            <a:endParaRPr sz="1150">
              <a:solidFill>
                <a:srgbClr val="000000"/>
              </a:solidFill>
              <a:highlight>
                <a:srgbClr val="FFFFFF"/>
              </a:highlight>
              <a:latin typeface="Verdana"/>
              <a:ea typeface="Verdana"/>
              <a:cs typeface="Verdana"/>
              <a:sym typeface="Verdana"/>
            </a:endParaRPr>
          </a:p>
          <a:p>
            <a:pPr indent="0" lvl="0" marL="0">
              <a:spcBef>
                <a:spcPts val="1600"/>
              </a:spcBef>
              <a:spcAft>
                <a:spcPts val="0"/>
              </a:spcAft>
              <a:buNone/>
            </a:pPr>
            <a:r>
              <a:t/>
            </a:r>
            <a:endParaRPr sz="1150">
              <a:solidFill>
                <a:srgbClr val="000000"/>
              </a:solidFill>
              <a:highlight>
                <a:srgbClr val="FFFFFF"/>
              </a:highlight>
              <a:latin typeface="Verdana"/>
              <a:ea typeface="Verdana"/>
              <a:cs typeface="Verdana"/>
              <a:sym typeface="Verdana"/>
            </a:endParaRPr>
          </a:p>
          <a:p>
            <a:pPr indent="0" lvl="0" marL="0">
              <a:spcBef>
                <a:spcPts val="1600"/>
              </a:spcBef>
              <a:spcAft>
                <a:spcPts val="1600"/>
              </a:spcAft>
              <a:buNone/>
            </a:pPr>
            <a:r>
              <a:t/>
            </a:r>
            <a:endParaRPr sz="1150">
              <a:solidFill>
                <a:srgbClr val="000000"/>
              </a:solidFill>
              <a:highlight>
                <a:srgbClr val="FFFFFF"/>
              </a:highlight>
              <a:latin typeface="Verdana"/>
              <a:ea typeface="Verdana"/>
              <a:cs typeface="Verdana"/>
              <a:sym typeface="Verdana"/>
            </a:endParaRPr>
          </a:p>
        </p:txBody>
      </p:sp>
      <p:pic>
        <p:nvPicPr>
          <p:cNvPr id="137" name="Shape 137"/>
          <p:cNvPicPr preferRelativeResize="0"/>
          <p:nvPr/>
        </p:nvPicPr>
        <p:blipFill>
          <a:blip r:embed="rId3">
            <a:alphaModFix/>
          </a:blip>
          <a:stretch>
            <a:fillRect/>
          </a:stretch>
        </p:blipFill>
        <p:spPr>
          <a:xfrm>
            <a:off x="771525" y="2789700"/>
            <a:ext cx="7600950" cy="2066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Shape 14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Some useful libraries for Image Processing using Python </a:t>
            </a:r>
            <a:endParaRPr/>
          </a:p>
        </p:txBody>
      </p:sp>
      <p:sp>
        <p:nvSpPr>
          <p:cNvPr id="143" name="Shape 14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Matplotlib	PIL</a:t>
            </a:r>
            <a:endParaRPr/>
          </a:p>
          <a:p>
            <a:pPr indent="0" lvl="0" marL="0">
              <a:spcBef>
                <a:spcPts val="1600"/>
              </a:spcBef>
              <a:spcAft>
                <a:spcPts val="0"/>
              </a:spcAft>
              <a:buNone/>
            </a:pPr>
            <a:r>
              <a:rPr lang="en"/>
              <a:t>Numpy	</a:t>
            </a:r>
            <a:r>
              <a:rPr lang="en"/>
              <a:t>Opencv</a:t>
            </a:r>
            <a:endParaRPr/>
          </a:p>
          <a:p>
            <a:pPr indent="0" lvl="0" marL="0">
              <a:spcBef>
                <a:spcPts val="1600"/>
              </a:spcBef>
              <a:spcAft>
                <a:spcPts val="0"/>
              </a:spcAft>
              <a:buNone/>
            </a:pPr>
            <a:r>
              <a:rPr lang="en"/>
              <a:t>*All programs are done using Anaconda and Jupyter Notebook</a:t>
            </a:r>
            <a:endParaRPr/>
          </a:p>
          <a:p>
            <a:pPr indent="0" lvl="0" marL="0">
              <a:spcBef>
                <a:spcPts val="1600"/>
              </a:spcBef>
              <a:spcAft>
                <a:spcPts val="1600"/>
              </a:spcAft>
              <a:buNone/>
            </a:pPr>
            <a:r>
              <a:t/>
            </a:r>
            <a:endParaRPr/>
          </a:p>
        </p:txBody>
      </p:sp>
      <p:pic>
        <p:nvPicPr>
          <p:cNvPr id="144" name="Shape 144"/>
          <p:cNvPicPr preferRelativeResize="0"/>
          <p:nvPr/>
        </p:nvPicPr>
        <p:blipFill>
          <a:blip r:embed="rId3">
            <a:alphaModFix/>
          </a:blip>
          <a:stretch>
            <a:fillRect/>
          </a:stretch>
        </p:blipFill>
        <p:spPr>
          <a:xfrm>
            <a:off x="774925" y="3157925"/>
            <a:ext cx="7594150" cy="1280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title"/>
          </p:nvPr>
        </p:nvSpPr>
        <p:spPr>
          <a:xfrm>
            <a:off x="819150" y="845600"/>
            <a:ext cx="7756500" cy="954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What we would be covering in this project ?</a:t>
            </a:r>
            <a:endParaRPr/>
          </a:p>
        </p:txBody>
      </p:sp>
      <p:sp>
        <p:nvSpPr>
          <p:cNvPr id="150" name="Shape 150"/>
          <p:cNvSpPr txBox="1"/>
          <p:nvPr>
            <p:ph idx="1" type="body"/>
          </p:nvPr>
        </p:nvSpPr>
        <p:spPr>
          <a:xfrm>
            <a:off x="819150" y="1893200"/>
            <a:ext cx="7505700" cy="2994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1.Loading an image</a:t>
            </a:r>
            <a:endParaRPr/>
          </a:p>
          <a:p>
            <a:pPr indent="0" lvl="0" marL="0">
              <a:spcBef>
                <a:spcPts val="1600"/>
              </a:spcBef>
              <a:spcAft>
                <a:spcPts val="0"/>
              </a:spcAft>
              <a:buNone/>
            </a:pPr>
            <a:r>
              <a:rPr lang="en"/>
              <a:t>2.Displaying image </a:t>
            </a:r>
            <a:endParaRPr/>
          </a:p>
          <a:p>
            <a:pPr indent="0" lvl="0" marL="0">
              <a:spcBef>
                <a:spcPts val="1600"/>
              </a:spcBef>
              <a:spcAft>
                <a:spcPts val="0"/>
              </a:spcAft>
              <a:buNone/>
            </a:pPr>
            <a:r>
              <a:rPr lang="en"/>
              <a:t>3.Showing image’s matrix form (RGB)</a:t>
            </a:r>
            <a:endParaRPr/>
          </a:p>
          <a:p>
            <a:pPr indent="0" lvl="0" marL="0">
              <a:spcBef>
                <a:spcPts val="1600"/>
              </a:spcBef>
              <a:spcAft>
                <a:spcPts val="0"/>
              </a:spcAft>
              <a:buNone/>
            </a:pPr>
            <a:r>
              <a:rPr lang="en"/>
              <a:t>4.Increasing sharpness</a:t>
            </a:r>
            <a:endParaRPr/>
          </a:p>
          <a:p>
            <a:pPr indent="0" lvl="0" marL="0">
              <a:spcBef>
                <a:spcPts val="1600"/>
              </a:spcBef>
              <a:spcAft>
                <a:spcPts val="0"/>
              </a:spcAft>
              <a:buNone/>
            </a:pPr>
            <a:r>
              <a:rPr lang="en"/>
              <a:t>5.Exposure Correction (Brightness , Contrast)</a:t>
            </a:r>
            <a:endParaRPr/>
          </a:p>
          <a:p>
            <a:pPr indent="0" lvl="0" marL="0">
              <a:spcBef>
                <a:spcPts val="1600"/>
              </a:spcBef>
              <a:spcAft>
                <a:spcPts val="0"/>
              </a:spcAft>
              <a:buNone/>
            </a:pPr>
            <a:r>
              <a:rPr lang="en"/>
              <a:t>6.Denoising 									 </a:t>
            </a:r>
            <a:endParaRPr/>
          </a:p>
          <a:p>
            <a:pPr indent="457200" lvl="0" marL="4114800">
              <a:spcBef>
                <a:spcPts val="1600"/>
              </a:spcBef>
              <a:spcAft>
                <a:spcPts val="1600"/>
              </a:spcAft>
              <a:buNone/>
            </a:pPr>
            <a:r>
              <a:rPr lang="en"/>
              <a:t>        (...more to go on next presentation)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Shape 155"/>
          <p:cNvSpPr txBox="1"/>
          <p:nvPr>
            <p:ph type="title"/>
          </p:nvPr>
        </p:nvSpPr>
        <p:spPr>
          <a:xfrm>
            <a:off x="635425" y="638950"/>
            <a:ext cx="7505700" cy="954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Loading and Displaying </a:t>
            </a:r>
            <a:endParaRPr/>
          </a:p>
        </p:txBody>
      </p:sp>
      <p:pic>
        <p:nvPicPr>
          <p:cNvPr id="156" name="Shape 156"/>
          <p:cNvPicPr preferRelativeResize="0"/>
          <p:nvPr/>
        </p:nvPicPr>
        <p:blipFill>
          <a:blip r:embed="rId3">
            <a:alphaModFix/>
          </a:blip>
          <a:stretch>
            <a:fillRect/>
          </a:stretch>
        </p:blipFill>
        <p:spPr>
          <a:xfrm>
            <a:off x="308675" y="1528975"/>
            <a:ext cx="8526650" cy="3152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Shape 161"/>
          <p:cNvSpPr txBox="1"/>
          <p:nvPr>
            <p:ph idx="1" type="body"/>
          </p:nvPr>
        </p:nvSpPr>
        <p:spPr>
          <a:xfrm>
            <a:off x="4670150" y="227300"/>
            <a:ext cx="4227900" cy="4422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=&gt; </a:t>
            </a:r>
            <a:r>
              <a:rPr b="1" lang="en"/>
              <a:t>import</a:t>
            </a:r>
            <a:r>
              <a:rPr lang="en"/>
              <a:t> keyword is used to import the package in python</a:t>
            </a:r>
            <a:endParaRPr/>
          </a:p>
          <a:p>
            <a:pPr indent="0" lvl="0" marL="0">
              <a:spcBef>
                <a:spcPts val="1600"/>
              </a:spcBef>
              <a:spcAft>
                <a:spcPts val="0"/>
              </a:spcAft>
              <a:buNone/>
            </a:pPr>
            <a:r>
              <a:rPr lang="en"/>
              <a:t>=&gt; </a:t>
            </a:r>
            <a:r>
              <a:rPr b="1" lang="en"/>
              <a:t>cv2.imread(‘parameter1’)</a:t>
            </a:r>
            <a:r>
              <a:rPr lang="en"/>
              <a:t>.This function loads an image.Here parameter1 is the path of the image we want to load </a:t>
            </a:r>
            <a:endParaRPr/>
          </a:p>
          <a:p>
            <a:pPr indent="0" lvl="0" marL="0" rtl="0">
              <a:spcBef>
                <a:spcPts val="1600"/>
              </a:spcBef>
              <a:spcAft>
                <a:spcPts val="0"/>
              </a:spcAft>
              <a:buNone/>
            </a:pPr>
            <a:r>
              <a:rPr lang="en"/>
              <a:t>=&gt; </a:t>
            </a:r>
            <a:r>
              <a:rPr b="1" lang="en"/>
              <a:t>cv2.imshow(parameter1,parameter2)</a:t>
            </a:r>
            <a:r>
              <a:rPr lang="en"/>
              <a:t>.This function displays the image.Here </a:t>
            </a:r>
            <a:r>
              <a:rPr lang="en"/>
              <a:t>parameter1 is the name of window and </a:t>
            </a:r>
            <a:r>
              <a:rPr lang="en"/>
              <a:t>parameter2 is name of the variable for image that we loaded</a:t>
            </a:r>
            <a:endParaRPr/>
          </a:p>
          <a:p>
            <a:pPr indent="0" lvl="0" marL="0">
              <a:spcBef>
                <a:spcPts val="1600"/>
              </a:spcBef>
              <a:spcAft>
                <a:spcPts val="0"/>
              </a:spcAft>
              <a:buNone/>
            </a:pPr>
            <a:r>
              <a:rPr lang="en"/>
              <a:t>=&gt;</a:t>
            </a:r>
            <a:r>
              <a:rPr b="1" lang="en"/>
              <a:t>image</a:t>
            </a:r>
            <a:r>
              <a:rPr lang="en"/>
              <a:t> is the matrix form of the image.Image consist of RGB components so that’s how we can see it’s composition</a:t>
            </a:r>
            <a:endParaRPr/>
          </a:p>
          <a:p>
            <a:pPr indent="0" lvl="0" marL="0">
              <a:spcBef>
                <a:spcPts val="1600"/>
              </a:spcBef>
              <a:spcAft>
                <a:spcPts val="0"/>
              </a:spcAft>
              <a:buNone/>
            </a:pPr>
            <a:r>
              <a:rPr lang="en"/>
              <a:t>=</a:t>
            </a:r>
            <a:r>
              <a:rPr lang="en"/>
              <a:t>&gt;</a:t>
            </a:r>
            <a:r>
              <a:rPr b="1" lang="en"/>
              <a:t> image.shape</a:t>
            </a:r>
            <a:r>
              <a:rPr lang="en"/>
              <a:t> is the total size of the RGB matrix of image</a:t>
            </a:r>
            <a:endParaRPr/>
          </a:p>
          <a:p>
            <a:pPr indent="0" lvl="0" marL="0">
              <a:spcBef>
                <a:spcPts val="1600"/>
              </a:spcBef>
              <a:spcAft>
                <a:spcPts val="0"/>
              </a:spcAft>
              <a:buNone/>
            </a:pPr>
            <a:r>
              <a:rPr lang="en"/>
              <a:t>=&gt;</a:t>
            </a:r>
            <a:r>
              <a:rPr b="1" lang="en"/>
              <a:t>cv2.imwrite(‘</a:t>
            </a:r>
            <a:r>
              <a:rPr b="1" lang="en"/>
              <a:t>parameter1</a:t>
            </a:r>
            <a:r>
              <a:rPr b="1" lang="en"/>
              <a:t>’,parameter2)</a:t>
            </a:r>
            <a:r>
              <a:rPr lang="en"/>
              <a:t>.This function writes an image to the file in simple words it saves the image.Here parameter1 is the path where we want to save image and the latter is the variable name of the image that we want to save</a:t>
            </a:r>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a:spcBef>
                <a:spcPts val="1600"/>
              </a:spcBef>
              <a:spcAft>
                <a:spcPts val="1600"/>
              </a:spcAft>
              <a:buNone/>
            </a:pPr>
            <a:r>
              <a:t/>
            </a:r>
            <a:endParaRPr/>
          </a:p>
        </p:txBody>
      </p:sp>
      <p:pic>
        <p:nvPicPr>
          <p:cNvPr id="162" name="Shape 162"/>
          <p:cNvPicPr preferRelativeResize="0"/>
          <p:nvPr/>
        </p:nvPicPr>
        <p:blipFill>
          <a:blip r:embed="rId3">
            <a:alphaModFix/>
          </a:blip>
          <a:stretch>
            <a:fillRect/>
          </a:stretch>
        </p:blipFill>
        <p:spPr>
          <a:xfrm>
            <a:off x="418650" y="298663"/>
            <a:ext cx="4119600" cy="45461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Increasing sharpness of an image</a:t>
            </a:r>
            <a:endParaRPr/>
          </a:p>
        </p:txBody>
      </p:sp>
      <p:sp>
        <p:nvSpPr>
          <p:cNvPr id="168" name="Shape 168"/>
          <p:cNvSpPr txBox="1"/>
          <p:nvPr>
            <p:ph idx="1" type="body"/>
          </p:nvPr>
        </p:nvSpPr>
        <p:spPr>
          <a:xfrm>
            <a:off x="695175" y="3202250"/>
            <a:ext cx="6857700" cy="138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Here we are using another new library called PIL (pillow).</a:t>
            </a:r>
            <a:endParaRPr/>
          </a:p>
          <a:p>
            <a:pPr indent="0" lvl="0" marL="0">
              <a:spcBef>
                <a:spcPts val="1600"/>
              </a:spcBef>
              <a:spcAft>
                <a:spcPts val="0"/>
              </a:spcAft>
              <a:buNone/>
            </a:pPr>
            <a:r>
              <a:rPr lang="en"/>
              <a:t>We imported </a:t>
            </a:r>
            <a:r>
              <a:rPr b="1" i="1" lang="en" sz="1100">
                <a:solidFill>
                  <a:srgbClr val="2980B9"/>
                </a:solidFill>
                <a:latin typeface="Arial"/>
                <a:ea typeface="Arial"/>
                <a:cs typeface="Arial"/>
                <a:sym typeface="Arial"/>
              </a:rPr>
              <a:t>class </a:t>
            </a:r>
            <a:r>
              <a:rPr b="1" lang="en" sz="1100">
                <a:solidFill>
                  <a:srgbClr val="000000"/>
                </a:solidFill>
                <a:latin typeface="Courier New"/>
                <a:ea typeface="Courier New"/>
                <a:cs typeface="Courier New"/>
                <a:sym typeface="Courier New"/>
              </a:rPr>
              <a:t>PIL.ImageEnhance._Enhance </a:t>
            </a:r>
            <a:endParaRPr b="1" sz="1100">
              <a:solidFill>
                <a:srgbClr val="000000"/>
              </a:solidFill>
              <a:latin typeface="Courier New"/>
              <a:ea typeface="Courier New"/>
              <a:cs typeface="Courier New"/>
              <a:sym typeface="Courier New"/>
            </a:endParaRPr>
          </a:p>
          <a:p>
            <a:pPr indent="0" lvl="0" marL="0">
              <a:spcBef>
                <a:spcPts val="1600"/>
              </a:spcBef>
              <a:spcAft>
                <a:spcPts val="0"/>
              </a:spcAft>
              <a:buNone/>
            </a:pPr>
            <a:r>
              <a:rPr lang="en" sz="1200">
                <a:solidFill>
                  <a:srgbClr val="404040"/>
                </a:solidFill>
                <a:highlight>
                  <a:srgbClr val="FCFCFC"/>
                </a:highlight>
                <a:latin typeface="Arial"/>
                <a:ea typeface="Arial"/>
                <a:cs typeface="Arial"/>
                <a:sym typeface="Arial"/>
              </a:rPr>
              <a:t>All enhancement classes implement a common interface, containing a single method.It has various other sub-classes like </a:t>
            </a:r>
            <a:r>
              <a:rPr b="1" i="1" lang="en" sz="1100">
                <a:solidFill>
                  <a:srgbClr val="2980B9"/>
                </a:solidFill>
                <a:latin typeface="Arial"/>
                <a:ea typeface="Arial"/>
                <a:cs typeface="Arial"/>
                <a:sym typeface="Arial"/>
              </a:rPr>
              <a:t>class </a:t>
            </a:r>
            <a:r>
              <a:rPr b="1" lang="en" sz="1100">
                <a:solidFill>
                  <a:srgbClr val="000000"/>
                </a:solidFill>
                <a:latin typeface="Courier New"/>
                <a:ea typeface="Courier New"/>
                <a:cs typeface="Courier New"/>
                <a:sym typeface="Courier New"/>
              </a:rPr>
              <a:t>PIL.ImageEnhance.Color , </a:t>
            </a:r>
            <a:r>
              <a:rPr b="1" i="1" lang="en" sz="1100">
                <a:solidFill>
                  <a:srgbClr val="2980B9"/>
                </a:solidFill>
                <a:latin typeface="Arial"/>
                <a:ea typeface="Arial"/>
                <a:cs typeface="Arial"/>
                <a:sym typeface="Arial"/>
              </a:rPr>
              <a:t>class </a:t>
            </a:r>
            <a:r>
              <a:rPr b="1" lang="en" sz="1100">
                <a:solidFill>
                  <a:srgbClr val="000000"/>
                </a:solidFill>
                <a:latin typeface="Courier New"/>
                <a:ea typeface="Courier New"/>
                <a:cs typeface="Courier New"/>
                <a:sym typeface="Courier New"/>
              </a:rPr>
              <a:t>PIL.ImageEnhance.Contrast , </a:t>
            </a:r>
            <a:r>
              <a:rPr b="1" i="1" lang="en" sz="1100">
                <a:solidFill>
                  <a:srgbClr val="2980B9"/>
                </a:solidFill>
                <a:latin typeface="Arial"/>
                <a:ea typeface="Arial"/>
                <a:cs typeface="Arial"/>
                <a:sym typeface="Arial"/>
              </a:rPr>
              <a:t>class </a:t>
            </a:r>
            <a:r>
              <a:rPr b="1" lang="en" sz="1100">
                <a:solidFill>
                  <a:srgbClr val="000000"/>
                </a:solidFill>
                <a:latin typeface="Courier New"/>
                <a:ea typeface="Courier New"/>
                <a:cs typeface="Courier New"/>
                <a:sym typeface="Courier New"/>
              </a:rPr>
              <a:t>PIL.ImageEnhance.Sharpness , </a:t>
            </a:r>
            <a:r>
              <a:rPr b="1" i="1" lang="en" sz="1100">
                <a:solidFill>
                  <a:srgbClr val="2980B9"/>
                </a:solidFill>
                <a:latin typeface="Arial"/>
                <a:ea typeface="Arial"/>
                <a:cs typeface="Arial"/>
                <a:sym typeface="Arial"/>
              </a:rPr>
              <a:t>class </a:t>
            </a:r>
            <a:r>
              <a:rPr b="1" lang="en" sz="1100">
                <a:solidFill>
                  <a:srgbClr val="000000"/>
                </a:solidFill>
                <a:latin typeface="Courier New"/>
                <a:ea typeface="Courier New"/>
                <a:cs typeface="Courier New"/>
                <a:sym typeface="Courier New"/>
              </a:rPr>
              <a:t>PIL.ImageEnhance.Brightness</a:t>
            </a:r>
            <a:endParaRPr sz="1200">
              <a:solidFill>
                <a:srgbClr val="404040"/>
              </a:solidFill>
              <a:highlight>
                <a:srgbClr val="FCFCFC"/>
              </a:highlight>
              <a:latin typeface="Arial"/>
              <a:ea typeface="Arial"/>
              <a:cs typeface="Arial"/>
              <a:sym typeface="Arial"/>
            </a:endParaRPr>
          </a:p>
          <a:p>
            <a:pPr indent="0" lvl="0" marL="0">
              <a:spcBef>
                <a:spcPts val="1600"/>
              </a:spcBef>
              <a:spcAft>
                <a:spcPts val="1600"/>
              </a:spcAft>
              <a:buNone/>
            </a:pPr>
            <a:r>
              <a:t/>
            </a:r>
            <a:endParaRPr sz="1200">
              <a:solidFill>
                <a:srgbClr val="404040"/>
              </a:solidFill>
              <a:highlight>
                <a:srgbClr val="FCFCFC"/>
              </a:highlight>
              <a:latin typeface="Arial"/>
              <a:ea typeface="Arial"/>
              <a:cs typeface="Arial"/>
              <a:sym typeface="Arial"/>
            </a:endParaRPr>
          </a:p>
        </p:txBody>
      </p:sp>
      <p:pic>
        <p:nvPicPr>
          <p:cNvPr id="169" name="Shape 169"/>
          <p:cNvPicPr preferRelativeResize="0"/>
          <p:nvPr/>
        </p:nvPicPr>
        <p:blipFill>
          <a:blip r:embed="rId3">
            <a:alphaModFix/>
          </a:blip>
          <a:stretch>
            <a:fillRect/>
          </a:stretch>
        </p:blipFill>
        <p:spPr>
          <a:xfrm>
            <a:off x="695175" y="1559388"/>
            <a:ext cx="7086600" cy="1381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pic>
        <p:nvPicPr>
          <p:cNvPr id="174" name="Shape 174"/>
          <p:cNvPicPr preferRelativeResize="0"/>
          <p:nvPr/>
        </p:nvPicPr>
        <p:blipFill>
          <a:blip r:embed="rId3">
            <a:alphaModFix/>
          </a:blip>
          <a:stretch>
            <a:fillRect/>
          </a:stretch>
        </p:blipFill>
        <p:spPr>
          <a:xfrm>
            <a:off x="273775" y="557950"/>
            <a:ext cx="8632574" cy="4810276"/>
          </a:xfrm>
          <a:prstGeom prst="rect">
            <a:avLst/>
          </a:prstGeom>
          <a:noFill/>
          <a:ln>
            <a:noFill/>
          </a:ln>
        </p:spPr>
      </p:pic>
      <p:sp>
        <p:nvSpPr>
          <p:cNvPr id="175" name="Shape 175"/>
          <p:cNvSpPr txBox="1"/>
          <p:nvPr/>
        </p:nvSpPr>
        <p:spPr>
          <a:xfrm>
            <a:off x="454625" y="185975"/>
            <a:ext cx="7552800" cy="279000"/>
          </a:xfrm>
          <a:prstGeom prst="rect">
            <a:avLst/>
          </a:prstGeom>
          <a:noFill/>
          <a:ln>
            <a:noFill/>
          </a:ln>
        </p:spPr>
        <p:txBody>
          <a:bodyPr anchorCtr="0" anchor="t" bIns="91425" lIns="91425" spcFirstLastPara="1" rIns="91425" wrap="square" tIns="91425">
            <a:noAutofit/>
          </a:bodyPr>
          <a:lstStyle/>
          <a:p>
            <a:pPr indent="457200" lvl="0" marL="1828800">
              <a:spcBef>
                <a:spcPts val="0"/>
              </a:spcBef>
              <a:spcAft>
                <a:spcPts val="0"/>
              </a:spcAft>
              <a:buNone/>
            </a:pPr>
            <a:r>
              <a:rPr lang="en"/>
              <a:t>Output of the code in previous slide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Shape 180"/>
          <p:cNvSpPr txBox="1"/>
          <p:nvPr>
            <p:ph type="title"/>
          </p:nvPr>
        </p:nvSpPr>
        <p:spPr>
          <a:xfrm>
            <a:off x="583800" y="225700"/>
            <a:ext cx="7976400" cy="954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Denoising-Removing unwanted components</a:t>
            </a:r>
            <a:endParaRPr/>
          </a:p>
        </p:txBody>
      </p:sp>
      <p:sp>
        <p:nvSpPr>
          <p:cNvPr id="181" name="Shape 181"/>
          <p:cNvSpPr txBox="1"/>
          <p:nvPr>
            <p:ph idx="1" type="body"/>
          </p:nvPr>
        </p:nvSpPr>
        <p:spPr>
          <a:xfrm>
            <a:off x="454625" y="847225"/>
            <a:ext cx="8410200" cy="2510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For denoising we are again taking the help of a function from </a:t>
            </a:r>
            <a:r>
              <a:rPr b="1" lang="en"/>
              <a:t>opencv.</a:t>
            </a:r>
            <a:r>
              <a:rPr lang="en"/>
              <a:t> It is called </a:t>
            </a:r>
            <a:r>
              <a:rPr b="1" lang="en" sz="1200">
                <a:solidFill>
                  <a:srgbClr val="000000"/>
                </a:solidFill>
                <a:highlight>
                  <a:srgbClr val="FFFFFF"/>
                </a:highlight>
                <a:latin typeface="Arial"/>
                <a:ea typeface="Arial"/>
                <a:cs typeface="Arial"/>
                <a:sym typeface="Arial"/>
              </a:rPr>
              <a:t>fastNlMeansDenoisingColored</a:t>
            </a:r>
            <a:r>
              <a:rPr lang="en" sz="1200">
                <a:solidFill>
                  <a:srgbClr val="000000"/>
                </a:solidFill>
                <a:highlight>
                  <a:srgbClr val="FFFFFF"/>
                </a:highlight>
                <a:latin typeface="Arial"/>
                <a:ea typeface="Arial"/>
                <a:cs typeface="Arial"/>
                <a:sym typeface="Arial"/>
              </a:rPr>
              <a:t>(InputArray </a:t>
            </a:r>
            <a:r>
              <a:rPr b="1" lang="en" sz="1200">
                <a:solidFill>
                  <a:srgbClr val="000000"/>
                </a:solidFill>
                <a:highlight>
                  <a:srgbClr val="FFFFFF"/>
                </a:highlight>
                <a:latin typeface="Arial"/>
                <a:ea typeface="Arial"/>
                <a:cs typeface="Arial"/>
                <a:sym typeface="Arial"/>
              </a:rPr>
              <a:t>src</a:t>
            </a:r>
            <a:r>
              <a:rPr lang="en" sz="1200">
                <a:solidFill>
                  <a:srgbClr val="000000"/>
                </a:solidFill>
                <a:highlight>
                  <a:srgbClr val="FFFFFF"/>
                </a:highlight>
                <a:latin typeface="Arial"/>
                <a:ea typeface="Arial"/>
                <a:cs typeface="Arial"/>
                <a:sym typeface="Arial"/>
              </a:rPr>
              <a:t>, OutputArray </a:t>
            </a:r>
            <a:r>
              <a:rPr b="1" lang="en" sz="1200">
                <a:solidFill>
                  <a:srgbClr val="000000"/>
                </a:solidFill>
                <a:highlight>
                  <a:srgbClr val="FFFFFF"/>
                </a:highlight>
                <a:latin typeface="Arial"/>
                <a:ea typeface="Arial"/>
                <a:cs typeface="Arial"/>
                <a:sym typeface="Arial"/>
              </a:rPr>
              <a:t>dst</a:t>
            </a:r>
            <a:r>
              <a:rPr lang="en" sz="1200">
                <a:solidFill>
                  <a:srgbClr val="000000"/>
                </a:solidFill>
                <a:highlight>
                  <a:srgbClr val="FFFFFF"/>
                </a:highlight>
                <a:latin typeface="Arial"/>
                <a:ea typeface="Arial"/>
                <a:cs typeface="Arial"/>
                <a:sym typeface="Arial"/>
              </a:rPr>
              <a:t>, float </a:t>
            </a:r>
            <a:r>
              <a:rPr b="1" lang="en" sz="1200">
                <a:solidFill>
                  <a:srgbClr val="000000"/>
                </a:solidFill>
                <a:highlight>
                  <a:srgbClr val="FFFFFF"/>
                </a:highlight>
                <a:latin typeface="Arial"/>
                <a:ea typeface="Arial"/>
                <a:cs typeface="Arial"/>
                <a:sym typeface="Arial"/>
              </a:rPr>
              <a:t>h</a:t>
            </a:r>
            <a:r>
              <a:rPr lang="en" sz="1200">
                <a:solidFill>
                  <a:srgbClr val="000000"/>
                </a:solidFill>
                <a:highlight>
                  <a:srgbClr val="FFFFFF"/>
                </a:highlight>
                <a:latin typeface="Arial"/>
                <a:ea typeface="Arial"/>
                <a:cs typeface="Arial"/>
                <a:sym typeface="Arial"/>
              </a:rPr>
              <a:t>=3, float </a:t>
            </a:r>
            <a:r>
              <a:rPr b="1" lang="en" sz="1200">
                <a:solidFill>
                  <a:srgbClr val="000000"/>
                </a:solidFill>
                <a:highlight>
                  <a:srgbClr val="FFFFFF"/>
                </a:highlight>
                <a:latin typeface="Arial"/>
                <a:ea typeface="Arial"/>
                <a:cs typeface="Arial"/>
                <a:sym typeface="Arial"/>
              </a:rPr>
              <a:t>hColor</a:t>
            </a:r>
            <a:r>
              <a:rPr lang="en" sz="1200">
                <a:solidFill>
                  <a:srgbClr val="000000"/>
                </a:solidFill>
                <a:highlight>
                  <a:srgbClr val="FFFFFF"/>
                </a:highlight>
                <a:latin typeface="Arial"/>
                <a:ea typeface="Arial"/>
                <a:cs typeface="Arial"/>
                <a:sym typeface="Arial"/>
              </a:rPr>
              <a:t>=3, int </a:t>
            </a:r>
            <a:r>
              <a:rPr b="1" lang="en" sz="1200">
                <a:solidFill>
                  <a:srgbClr val="000000"/>
                </a:solidFill>
                <a:highlight>
                  <a:srgbClr val="FFFFFF"/>
                </a:highlight>
                <a:latin typeface="Arial"/>
                <a:ea typeface="Arial"/>
                <a:cs typeface="Arial"/>
                <a:sym typeface="Arial"/>
              </a:rPr>
              <a:t>templateWindowSize</a:t>
            </a:r>
            <a:r>
              <a:rPr lang="en" sz="1200">
                <a:solidFill>
                  <a:srgbClr val="000000"/>
                </a:solidFill>
                <a:highlight>
                  <a:srgbClr val="FFFFFF"/>
                </a:highlight>
                <a:latin typeface="Arial"/>
                <a:ea typeface="Arial"/>
                <a:cs typeface="Arial"/>
                <a:sym typeface="Arial"/>
              </a:rPr>
              <a:t>=7, int </a:t>
            </a:r>
            <a:r>
              <a:rPr b="1" lang="en" sz="1200">
                <a:solidFill>
                  <a:srgbClr val="000000"/>
                </a:solidFill>
                <a:highlight>
                  <a:srgbClr val="FFFFFF"/>
                </a:highlight>
                <a:latin typeface="Arial"/>
                <a:ea typeface="Arial"/>
                <a:cs typeface="Arial"/>
                <a:sym typeface="Arial"/>
              </a:rPr>
              <a:t>searchWindowSize</a:t>
            </a:r>
            <a:r>
              <a:rPr lang="en" sz="1200">
                <a:solidFill>
                  <a:srgbClr val="000000"/>
                </a:solidFill>
                <a:highlight>
                  <a:srgbClr val="FFFFFF"/>
                </a:highlight>
                <a:latin typeface="Arial"/>
                <a:ea typeface="Arial"/>
                <a:cs typeface="Arial"/>
                <a:sym typeface="Arial"/>
              </a:rPr>
              <a:t>=21 )</a:t>
            </a:r>
            <a:r>
              <a:rPr lang="en"/>
              <a:t>.It takes 6 parameters.</a:t>
            </a:r>
            <a:endParaRPr/>
          </a:p>
          <a:p>
            <a:pPr indent="0" lvl="0" marL="0">
              <a:spcBef>
                <a:spcPts val="1600"/>
              </a:spcBef>
              <a:spcAft>
                <a:spcPts val="0"/>
              </a:spcAft>
              <a:buNone/>
            </a:pPr>
            <a:r>
              <a:rPr lang="en"/>
              <a:t>src – Input 8-bit 3-channel image.</a:t>
            </a:r>
            <a:endParaRPr/>
          </a:p>
          <a:p>
            <a:pPr indent="0" lvl="0" marL="0">
              <a:spcBef>
                <a:spcPts val="1600"/>
              </a:spcBef>
              <a:spcAft>
                <a:spcPts val="0"/>
              </a:spcAft>
              <a:buNone/>
            </a:pPr>
            <a:r>
              <a:rPr lang="en"/>
              <a:t>dst – Output image with the same size and type as src .</a:t>
            </a:r>
            <a:endParaRPr/>
          </a:p>
          <a:p>
            <a:pPr indent="0" lvl="0" marL="0">
              <a:spcBef>
                <a:spcPts val="1600"/>
              </a:spcBef>
              <a:spcAft>
                <a:spcPts val="0"/>
              </a:spcAft>
              <a:buNone/>
            </a:pPr>
            <a:r>
              <a:rPr lang="en"/>
              <a:t>h – Parameter regulating filter strength for luminance component. Bigger h value perfectly removes noise but also removes image details, smaller h value preserves details but also preserves some noise</a:t>
            </a:r>
            <a:endParaRPr/>
          </a:p>
          <a:p>
            <a:pPr indent="0" lvl="0" marL="0">
              <a:spcBef>
                <a:spcPts val="1600"/>
              </a:spcBef>
              <a:spcAft>
                <a:spcPts val="0"/>
              </a:spcAft>
              <a:buNone/>
            </a:pPr>
            <a:r>
              <a:rPr lang="en"/>
              <a:t>hColor – For most images value equals 10 will be enough to remove colored noise and do not distort colors</a:t>
            </a:r>
            <a:endParaRPr/>
          </a:p>
          <a:p>
            <a:pPr indent="0" lvl="0" marL="0">
              <a:spcBef>
                <a:spcPts val="1600"/>
              </a:spcBef>
              <a:spcAft>
                <a:spcPts val="0"/>
              </a:spcAft>
              <a:buNone/>
            </a:pPr>
            <a:r>
              <a:rPr lang="en"/>
              <a:t>templateWindowSize – Size in pixels of the template patch that is used to compute weights. Should be odd. Recommended value 7 pixels</a:t>
            </a:r>
            <a:endParaRPr/>
          </a:p>
          <a:p>
            <a:pPr indent="0" lvl="0" marL="0">
              <a:spcBef>
                <a:spcPts val="1600"/>
              </a:spcBef>
              <a:spcAft>
                <a:spcPts val="0"/>
              </a:spcAft>
              <a:buNone/>
            </a:pPr>
            <a:r>
              <a:rPr lang="en"/>
              <a:t>searchWindowSize – Size in pixels of the window that is used to compute weighted average for given pixel. Should be odd. Affect performance linearly: greater searchWindowsSize - greater denoising time. Recommended value 21 pixels</a:t>
            </a:r>
            <a:endParaRPr/>
          </a:p>
          <a:p>
            <a:pPr indent="0" lvl="0" marL="0">
              <a:spcBef>
                <a:spcPts val="1600"/>
              </a:spcBef>
              <a:spcAft>
                <a:spcPts val="0"/>
              </a:spcAft>
              <a:buNone/>
            </a:pPr>
            <a:r>
              <a:t/>
            </a:r>
            <a:endParaRPr/>
          </a:p>
          <a:p>
            <a:pPr indent="0" lvl="0" marL="0">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